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68" d="100"/>
          <a:sy n="68" d="100"/>
        </p:scale>
        <p:origin x="-1434"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3946822-6B30-4EF2-B116-6C75E2BAD330}" type="datetimeFigureOut">
              <a:rPr lang="en-US" smtClean="0"/>
              <a:t>4/4/2020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946822-6B30-4EF2-B116-6C75E2BAD330}" type="datetimeFigureOut">
              <a:rPr lang="en-US" smtClean="0"/>
              <a:t>4/4/2020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946822-6B30-4EF2-B116-6C75E2BAD330}" type="datetimeFigureOut">
              <a:rPr lang="en-US" smtClean="0"/>
              <a:t>4/4/2020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946822-6B30-4EF2-B116-6C75E2BAD330}" type="datetimeFigureOut">
              <a:rPr lang="en-US" smtClean="0"/>
              <a:t>4/4/2020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3946822-6B30-4EF2-B116-6C75E2BAD330}" type="datetimeFigureOut">
              <a:rPr lang="en-US" smtClean="0"/>
              <a:t>4/4/2020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3946822-6B30-4EF2-B116-6C75E2BAD330}" type="datetimeFigureOut">
              <a:rPr lang="en-US" smtClean="0"/>
              <a:t>4/4/2020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3946822-6B30-4EF2-B116-6C75E2BAD330}" type="datetimeFigureOut">
              <a:rPr lang="en-US" smtClean="0"/>
              <a:t>4/4/2020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3946822-6B30-4EF2-B116-6C75E2BAD330}" type="datetimeFigureOut">
              <a:rPr lang="en-US" smtClean="0"/>
              <a:t>4/4/2020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3946822-6B30-4EF2-B116-6C75E2BAD330}" type="datetimeFigureOut">
              <a:rPr lang="en-US" smtClean="0"/>
              <a:t>4/4/2020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3946822-6B30-4EF2-B116-6C75E2BAD330}" type="datetimeFigureOut">
              <a:rPr lang="en-US" smtClean="0"/>
              <a:t>4/4/2020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3946822-6B30-4EF2-B116-6C75E2BAD330}" type="datetimeFigureOut">
              <a:rPr lang="en-US" smtClean="0"/>
              <a:t>4/4/2020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6A40B16-83D8-4C43-8F06-2787EED3B132}"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3946822-6B30-4EF2-B116-6C75E2BAD330}" type="datetimeFigureOut">
              <a:rPr lang="en-US" smtClean="0"/>
              <a:t>4/4/2020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6A40B16-83D8-4C43-8F06-2787EED3B132}"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Open Schooling</a:t>
            </a:r>
            <a:endParaRPr lang="en-US" dirty="0"/>
          </a:p>
        </p:txBody>
      </p:sp>
      <p:sp>
        <p:nvSpPr>
          <p:cNvPr id="3" name="Subtitle 2"/>
          <p:cNvSpPr>
            <a:spLocks noGrp="1"/>
          </p:cNvSpPr>
          <p:nvPr>
            <p:ph type="subTitle" idx="1"/>
          </p:nvPr>
        </p:nvSpPr>
        <p:spPr/>
        <p:txBody>
          <a:bodyPr/>
          <a:lstStyle/>
          <a:p>
            <a:r>
              <a:rPr lang="en-US" dirty="0" err="1" smtClean="0">
                <a:solidFill>
                  <a:srgbClr val="FF0000"/>
                </a:solidFill>
              </a:rPr>
              <a:t>Hira</a:t>
            </a:r>
            <a:r>
              <a:rPr lang="en-US" dirty="0" smtClean="0">
                <a:solidFill>
                  <a:srgbClr val="FF0000"/>
                </a:solidFill>
              </a:rPr>
              <a:t> </a:t>
            </a:r>
            <a:r>
              <a:rPr lang="en-US" dirty="0" err="1" smtClean="0">
                <a:solidFill>
                  <a:srgbClr val="FF0000"/>
                </a:solidFill>
              </a:rPr>
              <a:t>Saeed</a:t>
            </a:r>
            <a:endParaRPr lang="en-US" dirty="0">
              <a:solidFill>
                <a:srgbClr val="FF000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Definition of Open Schooling</a:t>
            </a:r>
            <a:endParaRPr lang="en-US" dirty="0"/>
          </a:p>
        </p:txBody>
      </p:sp>
      <p:sp>
        <p:nvSpPr>
          <p:cNvPr id="3" name="Content Placeholder 2"/>
          <p:cNvSpPr>
            <a:spLocks noGrp="1"/>
          </p:cNvSpPr>
          <p:nvPr>
            <p:ph idx="1"/>
          </p:nvPr>
        </p:nvSpPr>
        <p:spPr/>
        <p:txBody>
          <a:bodyPr/>
          <a:lstStyle/>
          <a:p>
            <a:r>
              <a:rPr lang="en-US" dirty="0" smtClean="0"/>
              <a:t>Open schooling is a flexible education system that allows learners to learn where and when they want, physically away from a school and a learner. It uses several teaching methods to support learning, and has no age restrictions, content of course to be taken or number of courses in which students must enroll.</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457200" y="304800"/>
            <a:ext cx="8229600" cy="1143000"/>
          </a:xfrm>
        </p:spPr>
        <p:txBody>
          <a:bodyPr/>
          <a:lstStyle/>
          <a:p>
            <a:r>
              <a:rPr lang="en-US" dirty="0" smtClean="0"/>
              <a:t>Principles of Open Schooling</a:t>
            </a:r>
            <a:endParaRPr lang="en-US" dirty="0"/>
          </a:p>
        </p:txBody>
      </p:sp>
      <p:sp>
        <p:nvSpPr>
          <p:cNvPr id="3" name="Content Placeholder 2"/>
          <p:cNvSpPr>
            <a:spLocks noGrp="1"/>
          </p:cNvSpPr>
          <p:nvPr>
            <p:ph idx="4294967295"/>
          </p:nvPr>
        </p:nvSpPr>
        <p:spPr>
          <a:xfrm>
            <a:off x="457200" y="1524000"/>
            <a:ext cx="8229600" cy="4952999"/>
          </a:xfrm>
        </p:spPr>
        <p:txBody>
          <a:bodyPr>
            <a:normAutofit fontScale="85000" lnSpcReduction="20000"/>
          </a:bodyPr>
          <a:lstStyle/>
          <a:p>
            <a:r>
              <a:rPr lang="en-US" dirty="0" smtClean="0"/>
              <a:t>Lifelong learning</a:t>
            </a:r>
          </a:p>
          <a:p>
            <a:r>
              <a:rPr lang="en-US" dirty="0" smtClean="0"/>
              <a:t>Flexible learning</a:t>
            </a:r>
          </a:p>
          <a:p>
            <a:r>
              <a:rPr lang="en-US" dirty="0" smtClean="0"/>
              <a:t>Cost-effectiveness</a:t>
            </a:r>
          </a:p>
          <a:p>
            <a:pPr>
              <a:buNone/>
            </a:pPr>
            <a:endParaRPr lang="en-US" dirty="0" smtClean="0"/>
          </a:p>
          <a:p>
            <a:pPr>
              <a:buNone/>
            </a:pPr>
            <a:r>
              <a:rPr lang="en-US" dirty="0"/>
              <a:t>	</a:t>
            </a:r>
            <a:r>
              <a:rPr lang="en-US" dirty="0" smtClean="0"/>
              <a:t>	</a:t>
            </a:r>
            <a:r>
              <a:rPr lang="en-US" sz="5200" dirty="0" smtClean="0">
                <a:latin typeface="+mj-lt"/>
              </a:rPr>
              <a:t>Advantages of open schooling</a:t>
            </a:r>
            <a:endParaRPr lang="en-US" dirty="0" smtClean="0">
              <a:latin typeface="+mj-lt"/>
            </a:endParaRPr>
          </a:p>
          <a:p>
            <a:pPr>
              <a:buNone/>
            </a:pPr>
            <a:endParaRPr lang="en-US" dirty="0" smtClean="0"/>
          </a:p>
          <a:p>
            <a:r>
              <a:rPr lang="en-US" dirty="0" smtClean="0"/>
              <a:t>Reduce cost of education</a:t>
            </a:r>
          </a:p>
          <a:p>
            <a:r>
              <a:rPr lang="en-US" dirty="0" smtClean="0"/>
              <a:t>Increase access and students enrollment</a:t>
            </a:r>
          </a:p>
          <a:p>
            <a:r>
              <a:rPr lang="en-US" dirty="0" smtClean="0"/>
              <a:t>Improve quality education</a:t>
            </a:r>
          </a:p>
          <a:p>
            <a:r>
              <a:rPr lang="en-US" dirty="0" smtClean="0"/>
              <a:t>Flexibility in studying and examination</a:t>
            </a:r>
          </a:p>
          <a:p>
            <a:r>
              <a:rPr lang="en-US" dirty="0" smtClean="0"/>
              <a:t>Solve the problem of teachers shortage and turnover</a:t>
            </a:r>
          </a:p>
          <a:p>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62000" y="457200"/>
            <a:ext cx="7772400" cy="1470025"/>
          </a:xfrm>
        </p:spPr>
        <p:txBody>
          <a:bodyPr/>
          <a:lstStyle/>
          <a:p>
            <a:r>
              <a:rPr lang="en-US" dirty="0" smtClean="0"/>
              <a:t>Difference between distance learning and open Schooling</a:t>
            </a:r>
            <a:endParaRPr lang="en-US" dirty="0"/>
          </a:p>
        </p:txBody>
      </p:sp>
      <p:sp>
        <p:nvSpPr>
          <p:cNvPr id="3" name="Subtitle 2"/>
          <p:cNvSpPr>
            <a:spLocks noGrp="1"/>
          </p:cNvSpPr>
          <p:nvPr>
            <p:ph type="subTitle" idx="1"/>
          </p:nvPr>
        </p:nvSpPr>
        <p:spPr>
          <a:xfrm>
            <a:off x="533400" y="1981200"/>
            <a:ext cx="8077200" cy="4648200"/>
          </a:xfrm>
        </p:spPr>
        <p:txBody>
          <a:bodyPr/>
          <a:lstStyle/>
          <a:p>
            <a:pPr algn="l"/>
            <a:r>
              <a:rPr lang="en-US" dirty="0" smtClean="0">
                <a:solidFill>
                  <a:schemeClr val="tx1"/>
                </a:solidFill>
              </a:rPr>
              <a:t>Open learning is an umbrella term for any scheme of education or training that seeks systematically to remove barriers to learning, whether they concerned with age, time, place or space. With open learning individual take responsibility for what they learn, how they learn, where they learn, how quickly they learn, who helps them and when they have their learning assessed.</a:t>
            </a:r>
            <a:endParaRPr lang="en-US" dirty="0">
              <a:solidFill>
                <a:schemeClr val="tx1"/>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Continue</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Distance learning, on the other hand is one particular form of open learning in which tutors and learners are separated by geographical distance. This is sometimes called a home study or correspondence course. But many modes of communication are used for distance learning, not just postal correspondence.</a:t>
            </a:r>
          </a:p>
          <a:p>
            <a:r>
              <a:rPr lang="en-US" dirty="0" smtClean="0"/>
              <a:t>Open schooling is a system which is free of regular school’s attendance, time bound programs. It is for those people who are not able to attend or could not attend regular school because of various reasons.</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Facilities of Open schooling</a:t>
            </a:r>
            <a:endParaRPr lang="en-US" dirty="0"/>
          </a:p>
        </p:txBody>
      </p:sp>
      <p:sp>
        <p:nvSpPr>
          <p:cNvPr id="3" name="Content Placeholder 2"/>
          <p:cNvSpPr>
            <a:spLocks noGrp="1"/>
          </p:cNvSpPr>
          <p:nvPr>
            <p:ph idx="1"/>
          </p:nvPr>
        </p:nvSpPr>
        <p:spPr/>
        <p:txBody>
          <a:bodyPr/>
          <a:lstStyle/>
          <a:p>
            <a:r>
              <a:rPr lang="en-US" dirty="0" smtClean="0"/>
              <a:t>Flexibility of choosing program independent of your age</a:t>
            </a:r>
          </a:p>
          <a:p>
            <a:r>
              <a:rPr lang="en-US" dirty="0" smtClean="0"/>
              <a:t>Flexibility of not attending classes</a:t>
            </a:r>
          </a:p>
          <a:p>
            <a:r>
              <a:rPr lang="en-US" dirty="0" smtClean="0"/>
              <a:t>Flexibility of on demand exam</a:t>
            </a:r>
          </a:p>
          <a:p>
            <a:r>
              <a:rPr lang="en-US" dirty="0" smtClean="0"/>
              <a:t>Flexibility of time frame</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Difference</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Students consider open schooling and distance education both as same concept but actually there is a vast difference between the two concepts.</a:t>
            </a:r>
          </a:p>
          <a:p>
            <a:r>
              <a:rPr lang="en-US" dirty="0" smtClean="0"/>
              <a:t>Distance education refers to all forms of education which take place through communication means like online learning or correspondence, for which you don’t have to be present in a particular location for class whereas open education usually refers to education which is available to anyone, regardless of student qualification.</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639762"/>
          </a:xfrm>
        </p:spPr>
        <p:txBody>
          <a:bodyPr>
            <a:normAutofit fontScale="90000"/>
          </a:bodyPr>
          <a:lstStyle/>
          <a:p>
            <a:r>
              <a:rPr lang="en-US" dirty="0" smtClean="0"/>
              <a:t>Difference between OS and DE</a:t>
            </a:r>
            <a:endParaRPr lang="en-US" dirty="0"/>
          </a:p>
        </p:txBody>
      </p:sp>
      <p:sp>
        <p:nvSpPr>
          <p:cNvPr id="3" name="Content Placeholder 2"/>
          <p:cNvSpPr>
            <a:spLocks noGrp="1"/>
          </p:cNvSpPr>
          <p:nvPr>
            <p:ph idx="1"/>
          </p:nvPr>
        </p:nvSpPr>
        <p:spPr>
          <a:xfrm>
            <a:off x="228600" y="990600"/>
            <a:ext cx="8763000" cy="5562600"/>
          </a:xfrm>
        </p:spPr>
        <p:txBody>
          <a:bodyPr>
            <a:noAutofit/>
          </a:bodyPr>
          <a:lstStyle/>
          <a:p>
            <a:r>
              <a:rPr lang="en-US" sz="1800" b="1" dirty="0">
                <a:latin typeface="Times New Roman" pitchFamily="18" charset="0"/>
                <a:cs typeface="Times New Roman" pitchFamily="18" charset="0"/>
              </a:rPr>
              <a:t>Key Differences Between Open University and Distance Education</a:t>
            </a:r>
          </a:p>
          <a:p>
            <a:r>
              <a:rPr lang="en-US" sz="1800" dirty="0">
                <a:latin typeface="Times New Roman" pitchFamily="18" charset="0"/>
                <a:cs typeface="Times New Roman" pitchFamily="18" charset="0"/>
              </a:rPr>
              <a:t>Open University is a university which offers open entry for admissions through distance and online learning programs. On the other hand, Distance Education is a type of learning program provided by various universities to those students who are not present at the site.</a:t>
            </a:r>
          </a:p>
          <a:p>
            <a:r>
              <a:rPr lang="en-US" sz="1800" dirty="0">
                <a:latin typeface="Times New Roman" pitchFamily="18" charset="0"/>
                <a:cs typeface="Times New Roman" pitchFamily="18" charset="0"/>
              </a:rPr>
              <a:t>The significant difference between the Open University and the Distance Education is that an open university is a type of University while the distance education is a kind of education mode.</a:t>
            </a:r>
          </a:p>
          <a:p>
            <a:r>
              <a:rPr lang="en-US" sz="1800" dirty="0">
                <a:latin typeface="Times New Roman" pitchFamily="18" charset="0"/>
                <a:cs typeface="Times New Roman" pitchFamily="18" charset="0"/>
              </a:rPr>
              <a:t>There are no colleges affiliated to an open university, whereas the distance education is provided by either an open university or a traditional university; therefore, various colleges are affiliated to the traditional university.</a:t>
            </a:r>
          </a:p>
          <a:p>
            <a:r>
              <a:rPr lang="en-US" sz="1800" dirty="0">
                <a:latin typeface="Times New Roman" pitchFamily="18" charset="0"/>
                <a:cs typeface="Times New Roman" pitchFamily="18" charset="0"/>
              </a:rPr>
              <a:t>The main purpose of an open university is to provide education to those who can’t take admissions in the traditional university, i.e. working class people or those living in the remote areas. On the other hand, the primary purpose of the distance education is to allow access to education to those who are unable to attend the regular colleges i.e. students can study at their own place and at any time.</a:t>
            </a:r>
          </a:p>
          <a:p>
            <a:r>
              <a:rPr lang="en-US" sz="1800" dirty="0">
                <a:latin typeface="Times New Roman" pitchFamily="18" charset="0"/>
                <a:cs typeface="Times New Roman" pitchFamily="18" charset="0"/>
              </a:rPr>
              <a:t>In an open university, the education is provided only in a distance learning mode, whereas the distance education can be provided by an open university or a private university or a regular university</a:t>
            </a:r>
            <a:r>
              <a:rPr lang="en-US" sz="1800" dirty="0" smtClean="0">
                <a:latin typeface="Times New Roman" pitchFamily="18" charset="0"/>
                <a:cs typeface="Times New Roman" pitchFamily="18" charset="0"/>
              </a:rPr>
              <a:t>.</a:t>
            </a:r>
            <a:endParaRPr lang="en-US" sz="1800" dirty="0">
              <a:latin typeface="Times New Roman" pitchFamily="18" charset="0"/>
              <a:cs typeface="Times New Roman" pitchFamily="18"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152400"/>
            <a:ext cx="8229600" cy="685800"/>
          </a:xfrm>
        </p:spPr>
        <p:txBody>
          <a:bodyPr/>
          <a:lstStyle/>
          <a:p>
            <a:r>
              <a:rPr lang="en-US" sz="2800" dirty="0" smtClean="0">
                <a:latin typeface="Times New Roman" pitchFamily="18" charset="0"/>
                <a:cs typeface="Times New Roman" pitchFamily="18" charset="0"/>
              </a:rPr>
              <a:t>Similarities</a:t>
            </a:r>
            <a:endParaRPr lang="en-US" sz="2800" dirty="0">
              <a:latin typeface="Times New Roman" pitchFamily="18" charset="0"/>
              <a:cs typeface="Times New Roman" pitchFamily="18" charset="0"/>
            </a:endParaRPr>
          </a:p>
        </p:txBody>
      </p:sp>
      <p:sp>
        <p:nvSpPr>
          <p:cNvPr id="3" name="Content Placeholder 2"/>
          <p:cNvSpPr>
            <a:spLocks noGrp="1"/>
          </p:cNvSpPr>
          <p:nvPr>
            <p:ph idx="1"/>
          </p:nvPr>
        </p:nvSpPr>
        <p:spPr>
          <a:xfrm>
            <a:off x="533400" y="990600"/>
            <a:ext cx="8229600" cy="5638800"/>
          </a:xfrm>
        </p:spPr>
        <p:txBody>
          <a:bodyPr>
            <a:noAutofit/>
          </a:bodyPr>
          <a:lstStyle/>
          <a:p>
            <a:r>
              <a:rPr lang="en-US" sz="2400" dirty="0">
                <a:latin typeface="Times New Roman" pitchFamily="18" charset="0"/>
                <a:cs typeface="Times New Roman" pitchFamily="18" charset="0"/>
              </a:rPr>
              <a:t>Both of them lack face to face interaction of students with the teachers.</a:t>
            </a:r>
          </a:p>
          <a:p>
            <a:r>
              <a:rPr lang="en-US" sz="2400" dirty="0">
                <a:latin typeface="Times New Roman" pitchFamily="18" charset="0"/>
                <a:cs typeface="Times New Roman" pitchFamily="18" charset="0"/>
              </a:rPr>
              <a:t>Both impart education in the same mode.</a:t>
            </a:r>
          </a:p>
          <a:p>
            <a:r>
              <a:rPr lang="en-US" sz="2400" dirty="0">
                <a:latin typeface="Times New Roman" pitchFamily="18" charset="0"/>
                <a:cs typeface="Times New Roman" pitchFamily="18" charset="0"/>
              </a:rPr>
              <a:t>No compulsory attendance is required.</a:t>
            </a:r>
          </a:p>
          <a:p>
            <a:r>
              <a:rPr lang="en-US" sz="2400" dirty="0">
                <a:latin typeface="Times New Roman" pitchFamily="18" charset="0"/>
                <a:cs typeface="Times New Roman" pitchFamily="18" charset="0"/>
              </a:rPr>
              <a:t>Online study material and syllabus are provided to the students.</a:t>
            </a:r>
          </a:p>
          <a:p>
            <a:r>
              <a:rPr lang="en-US" sz="2400" dirty="0">
                <a:latin typeface="Times New Roman" pitchFamily="18" charset="0"/>
                <a:cs typeface="Times New Roman" pitchFamily="18" charset="0"/>
              </a:rPr>
              <a:t>Many people think that there is no difference between an open university and the distance education, but there are many areas which distinguish them. Both forms of entities are doing good work in imparting education to those students who cannot attend the regular university, due to their personal problems. It is a great way of getting higher education without losing the job and also saves the time and money along with the learner’s flexibility (time and place) of receiving the education.</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41</TotalTime>
  <Words>714</Words>
  <Application>Microsoft Office PowerPoint</Application>
  <PresentationFormat>On-screen Show (4:3)</PresentationFormat>
  <Paragraphs>42</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Office Theme</vt:lpstr>
      <vt:lpstr>Open Schooling</vt:lpstr>
      <vt:lpstr>Definition of Open Schooling</vt:lpstr>
      <vt:lpstr>Principles of Open Schooling</vt:lpstr>
      <vt:lpstr>Difference between distance learning and open Schooling</vt:lpstr>
      <vt:lpstr>Continue</vt:lpstr>
      <vt:lpstr>Facilities of Open schooling</vt:lpstr>
      <vt:lpstr>Difference</vt:lpstr>
      <vt:lpstr>Difference between OS and DE</vt:lpstr>
      <vt:lpstr>Similarities</vt:lpstr>
    </vt:vector>
  </TitlesOfParts>
  <Company>by adguard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Open Schooling</dc:title>
  <dc:creator>ApnaITcenter</dc:creator>
  <cp:lastModifiedBy>ApnaITcenter</cp:lastModifiedBy>
  <cp:revision>8</cp:revision>
  <dcterms:created xsi:type="dcterms:W3CDTF">2020-04-03T22:34:58Z</dcterms:created>
  <dcterms:modified xsi:type="dcterms:W3CDTF">2020-04-03T23:16:10Z</dcterms:modified>
</cp:coreProperties>
</file>

<file path=docProps/thumbnail.jpeg>
</file>